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notesMasterIdLst>
    <p:notesMasterId r:id="rId16"/>
  </p:notesMasterIdLst>
  <p:sldIdLst>
    <p:sldId id="256" r:id="rId2"/>
    <p:sldId id="257" r:id="rId3"/>
    <p:sldId id="265" r:id="rId4"/>
    <p:sldId id="259" r:id="rId5"/>
    <p:sldId id="260" r:id="rId6"/>
    <p:sldId id="261" r:id="rId7"/>
    <p:sldId id="262" r:id="rId8"/>
    <p:sldId id="263" r:id="rId9"/>
    <p:sldId id="266" r:id="rId10"/>
    <p:sldId id="267" r:id="rId11"/>
    <p:sldId id="268" r:id="rId12"/>
    <p:sldId id="264" r:id="rId13"/>
    <p:sldId id="269" r:id="rId14"/>
    <p:sldId id="27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7671"/>
    <p:restoredTop sz="70070"/>
  </p:normalViewPr>
  <p:slideViewPr>
    <p:cSldViewPr snapToGrid="0" snapToObjects="1">
      <p:cViewPr varScale="1">
        <p:scale>
          <a:sx n="158" d="100"/>
          <a:sy n="158" d="100"/>
        </p:scale>
        <p:origin x="3408" y="1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FD06A8-4D4C-DA48-B9EC-985C733FADB1}" type="datetimeFigureOut">
              <a:rPr lang="en-US" smtClean="0"/>
              <a:t>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B05C3D-CB0C-E148-BAEC-CDF69758CBF5}" type="slidenum">
              <a:rPr lang="en-US" smtClean="0"/>
              <a:t>‹#›</a:t>
            </a:fld>
            <a:endParaRPr lang="en-US"/>
          </a:p>
        </p:txBody>
      </p:sp>
    </p:spTree>
    <p:extLst>
      <p:ext uri="{BB962C8B-B14F-4D97-AF65-F5344CB8AC3E}">
        <p14:creationId xmlns:p14="http://schemas.microsoft.com/office/powerpoint/2010/main" val="2745768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and welcome to my presentation on Employee Attrition prediction.  </a:t>
            </a:r>
          </a:p>
        </p:txBody>
      </p:sp>
      <p:sp>
        <p:nvSpPr>
          <p:cNvPr id="4" name="Slide Number Placeholder 3"/>
          <p:cNvSpPr>
            <a:spLocks noGrp="1"/>
          </p:cNvSpPr>
          <p:nvPr>
            <p:ph type="sldNum" sz="quarter" idx="5"/>
          </p:nvPr>
        </p:nvSpPr>
        <p:spPr/>
        <p:txBody>
          <a:bodyPr/>
          <a:lstStyle/>
          <a:p>
            <a:fld id="{0DB05C3D-CB0C-E148-BAEC-CDF69758CBF5}" type="slidenum">
              <a:rPr lang="en-US" smtClean="0"/>
              <a:t>1</a:t>
            </a:fld>
            <a:endParaRPr lang="en-US"/>
          </a:p>
        </p:txBody>
      </p:sp>
    </p:spTree>
    <p:extLst>
      <p:ext uri="{BB962C8B-B14F-4D97-AF65-F5344CB8AC3E}">
        <p14:creationId xmlns:p14="http://schemas.microsoft.com/office/powerpoint/2010/main" val="15734430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obtained an accuracy score of 0.979 using the function </a:t>
            </a:r>
            <a:r>
              <a:rPr lang="en-US" sz="1200" kern="1200" dirty="0" err="1">
                <a:solidFill>
                  <a:schemeClr val="tx1"/>
                </a:solidFill>
                <a:effectLst/>
                <a:latin typeface="+mn-lt"/>
                <a:ea typeface="+mn-ea"/>
                <a:cs typeface="+mn-cs"/>
              </a:rPr>
              <a:t>forest.score</a:t>
            </a:r>
            <a:r>
              <a:rPr lang="en-US" sz="1200" kern="1200" dirty="0">
                <a:solidFill>
                  <a:schemeClr val="tx1"/>
                </a:solidFill>
                <a:effectLst/>
                <a:latin typeface="+mn-lt"/>
                <a:ea typeface="+mn-ea"/>
                <a:cs typeface="+mn-cs"/>
              </a:rPr>
              <a:t>.  The model is about 97.91% accurate on the training data. When the confusion matrix and accuracy for the model on the test data were computed, I achieved a score of 0.8641304347826086. This test demonstrates that the model correctly identified 86.41% of the employees that eventually departed the company. </a:t>
            </a:r>
            <a:endParaRPr lang="en-US" dirty="0"/>
          </a:p>
        </p:txBody>
      </p:sp>
      <p:sp>
        <p:nvSpPr>
          <p:cNvPr id="4" name="Slide Number Placeholder 3"/>
          <p:cNvSpPr>
            <a:spLocks noGrp="1"/>
          </p:cNvSpPr>
          <p:nvPr>
            <p:ph type="sldNum" sz="quarter" idx="5"/>
          </p:nvPr>
        </p:nvSpPr>
        <p:spPr/>
        <p:txBody>
          <a:bodyPr/>
          <a:lstStyle/>
          <a:p>
            <a:fld id="{0DB05C3D-CB0C-E148-BAEC-CDF69758CBF5}" type="slidenum">
              <a:rPr lang="en-US" smtClean="0"/>
              <a:t>10</a:t>
            </a:fld>
            <a:endParaRPr lang="en-US"/>
          </a:p>
        </p:txBody>
      </p:sp>
    </p:spTree>
    <p:extLst>
      <p:ext uri="{BB962C8B-B14F-4D97-AF65-F5344CB8AC3E}">
        <p14:creationId xmlns:p14="http://schemas.microsoft.com/office/powerpoint/2010/main" val="2174555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see what the model perceives as the essential attrition features in the data set, I produced code that will return the feature importances. The results yielded that 'Monthly Income' had the highest importance score, followed by 'Age_Years' and that 'Business Travel' and 'Gender' were identified as the lowest importance. I generated a bar chart to visualize the feature importance in descending order. </a:t>
            </a:r>
          </a:p>
          <a:p>
            <a:endParaRPr lang="en-US" dirty="0"/>
          </a:p>
        </p:txBody>
      </p:sp>
      <p:sp>
        <p:nvSpPr>
          <p:cNvPr id="4" name="Slide Number Placeholder 3"/>
          <p:cNvSpPr>
            <a:spLocks noGrp="1"/>
          </p:cNvSpPr>
          <p:nvPr>
            <p:ph type="sldNum" sz="quarter" idx="5"/>
          </p:nvPr>
        </p:nvSpPr>
        <p:spPr/>
        <p:txBody>
          <a:bodyPr/>
          <a:lstStyle/>
          <a:p>
            <a:fld id="{0DB05C3D-CB0C-E148-BAEC-CDF69758CBF5}" type="slidenum">
              <a:rPr lang="en-US" smtClean="0"/>
              <a:t>11</a:t>
            </a:fld>
            <a:endParaRPr lang="en-US"/>
          </a:p>
        </p:txBody>
      </p:sp>
    </p:spTree>
    <p:extLst>
      <p:ext uri="{BB962C8B-B14F-4D97-AF65-F5344CB8AC3E}">
        <p14:creationId xmlns:p14="http://schemas.microsoft.com/office/powerpoint/2010/main" val="22592906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believe that this method is an excellent opportunity to predict employee attrition. Predicting turnover helps companies understand which employees are at risk of departing and hint at what interventions could be implemented to reduce the attrition change. With machine learning, HR managers can see not just what happened, but understand why it happened, what will happen next, and how to adapt their workforce strategy to align with company objectives. This model can help foresee vacant positions, team budget needs, what employee benefits they can improve to keep employees happy, what departments are the most and least likely to stay at a job for a long time, and more. </a:t>
            </a:r>
          </a:p>
          <a:p>
            <a:endParaRPr lang="en-US" dirty="0"/>
          </a:p>
        </p:txBody>
      </p:sp>
      <p:sp>
        <p:nvSpPr>
          <p:cNvPr id="4" name="Slide Number Placeholder 3"/>
          <p:cNvSpPr>
            <a:spLocks noGrp="1"/>
          </p:cNvSpPr>
          <p:nvPr>
            <p:ph type="sldNum" sz="quarter" idx="5"/>
          </p:nvPr>
        </p:nvSpPr>
        <p:spPr/>
        <p:txBody>
          <a:bodyPr/>
          <a:lstStyle/>
          <a:p>
            <a:fld id="{0DB05C3D-CB0C-E148-BAEC-CDF69758CBF5}" type="slidenum">
              <a:rPr lang="en-US" smtClean="0"/>
              <a:t>12</a:t>
            </a:fld>
            <a:endParaRPr lang="en-US"/>
          </a:p>
        </p:txBody>
      </p:sp>
    </p:spTree>
    <p:extLst>
      <p:ext uri="{BB962C8B-B14F-4D97-AF65-F5344CB8AC3E}">
        <p14:creationId xmlns:p14="http://schemas.microsoft.com/office/powerpoint/2010/main" val="1096703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Thank you for your time and this concludes my presentation.</a:t>
            </a:r>
          </a:p>
        </p:txBody>
      </p:sp>
      <p:sp>
        <p:nvSpPr>
          <p:cNvPr id="4" name="Slide Number Placeholder 3"/>
          <p:cNvSpPr>
            <a:spLocks noGrp="1"/>
          </p:cNvSpPr>
          <p:nvPr>
            <p:ph type="sldNum" sz="quarter" idx="5"/>
          </p:nvPr>
        </p:nvSpPr>
        <p:spPr/>
        <p:txBody>
          <a:bodyPr/>
          <a:lstStyle/>
          <a:p>
            <a:fld id="{0DB05C3D-CB0C-E148-BAEC-CDF69758CBF5}" type="slidenum">
              <a:rPr lang="en-US" smtClean="0"/>
              <a:t>13</a:t>
            </a:fld>
            <a:endParaRPr lang="en-US"/>
          </a:p>
        </p:txBody>
      </p:sp>
    </p:spTree>
    <p:extLst>
      <p:ext uri="{BB962C8B-B14F-4D97-AF65-F5344CB8AC3E}">
        <p14:creationId xmlns:p14="http://schemas.microsoft.com/office/powerpoint/2010/main" val="2827224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this presentation I will be discussing the following:</a:t>
            </a:r>
          </a:p>
          <a:p>
            <a:endParaRPr lang="en-US" dirty="0"/>
          </a:p>
        </p:txBody>
      </p:sp>
      <p:sp>
        <p:nvSpPr>
          <p:cNvPr id="4" name="Slide Number Placeholder 3"/>
          <p:cNvSpPr>
            <a:spLocks noGrp="1"/>
          </p:cNvSpPr>
          <p:nvPr>
            <p:ph type="sldNum" sz="quarter" idx="5"/>
          </p:nvPr>
        </p:nvSpPr>
        <p:spPr/>
        <p:txBody>
          <a:bodyPr/>
          <a:lstStyle/>
          <a:p>
            <a:fld id="{0DB05C3D-CB0C-E148-BAEC-CDF69758CBF5}" type="slidenum">
              <a:rPr lang="en-US" smtClean="0"/>
              <a:t>2</a:t>
            </a:fld>
            <a:endParaRPr lang="en-US"/>
          </a:p>
        </p:txBody>
      </p:sp>
    </p:spTree>
    <p:extLst>
      <p:ext uri="{BB962C8B-B14F-4D97-AF65-F5344CB8AC3E}">
        <p14:creationId xmlns:p14="http://schemas.microsoft.com/office/powerpoint/2010/main" val="1117913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topic of choice for my second project is to predict employee attrition through machine learning tactics using HR data created by IBM data scientists.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attrition, the employer will not refill the 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 have always been intrigued by what makes employees stay with jobs versus deciding to leave a job: personal motivation, professional motivation, challenges with the workforce, or even poor employee-to-job fitment.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Some of the current ways companies </a:t>
            </a:r>
            <a:r>
              <a:rPr lang="en-US" dirty="0"/>
              <a:t>can prevent employee attrition include:</a:t>
            </a:r>
          </a:p>
          <a:p>
            <a:pPr lvl="1"/>
            <a:r>
              <a:rPr lang="en-US" dirty="0"/>
              <a:t>Encouraging flexibility</a:t>
            </a:r>
          </a:p>
          <a:p>
            <a:pPr lvl="1"/>
            <a:r>
              <a:rPr lang="en-US" dirty="0"/>
              <a:t>Giving incentives</a:t>
            </a:r>
          </a:p>
          <a:p>
            <a:pPr lvl="1"/>
            <a:r>
              <a:rPr lang="en-US" dirty="0"/>
              <a:t>Meeting individual needs</a:t>
            </a:r>
          </a:p>
          <a:p>
            <a:endParaRPr lang="en-US" dirty="0"/>
          </a:p>
        </p:txBody>
      </p:sp>
      <p:sp>
        <p:nvSpPr>
          <p:cNvPr id="4" name="Slide Number Placeholder 3"/>
          <p:cNvSpPr>
            <a:spLocks noGrp="1"/>
          </p:cNvSpPr>
          <p:nvPr>
            <p:ph type="sldNum" sz="quarter" idx="5"/>
          </p:nvPr>
        </p:nvSpPr>
        <p:spPr/>
        <p:txBody>
          <a:bodyPr/>
          <a:lstStyle/>
          <a:p>
            <a:fld id="{0DB05C3D-CB0C-E148-BAEC-CDF69758CBF5}" type="slidenum">
              <a:rPr lang="en-US" smtClean="0"/>
              <a:t>3</a:t>
            </a:fld>
            <a:endParaRPr lang="en-US"/>
          </a:p>
        </p:txBody>
      </p:sp>
    </p:spTree>
    <p:extLst>
      <p:ext uri="{BB962C8B-B14F-4D97-AF65-F5344CB8AC3E}">
        <p14:creationId xmlns:p14="http://schemas.microsoft.com/office/powerpoint/2010/main" val="3021902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Employee attrition is the gradual reduction in employee numbers that diminishes a company's force over time. Five different types of employee attrition exist: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 Attrition due to retirement</a:t>
            </a:r>
          </a:p>
          <a:p>
            <a:r>
              <a:rPr lang="en-US" sz="1200" kern="1200" dirty="0">
                <a:solidFill>
                  <a:schemeClr val="tx1"/>
                </a:solidFill>
                <a:effectLst/>
                <a:latin typeface="+mn-lt"/>
                <a:ea typeface="+mn-ea"/>
                <a:cs typeface="+mn-cs"/>
              </a:rPr>
              <a:t>2. Voluntary attrition</a:t>
            </a:r>
          </a:p>
          <a:p>
            <a:r>
              <a:rPr lang="en-US" sz="1200" kern="1200" dirty="0">
                <a:solidFill>
                  <a:schemeClr val="tx1"/>
                </a:solidFill>
                <a:effectLst/>
                <a:latin typeface="+mn-lt"/>
                <a:ea typeface="+mn-ea"/>
                <a:cs typeface="+mn-cs"/>
              </a:rPr>
              <a:t>3. Involuntary attrition</a:t>
            </a:r>
          </a:p>
          <a:p>
            <a:r>
              <a:rPr lang="en-US" sz="1200" kern="1200" dirty="0">
                <a:solidFill>
                  <a:schemeClr val="tx1"/>
                </a:solidFill>
                <a:effectLst/>
                <a:latin typeface="+mn-lt"/>
                <a:ea typeface="+mn-ea"/>
                <a:cs typeface="+mn-cs"/>
              </a:rPr>
              <a:t>4. Internal attrition</a:t>
            </a:r>
          </a:p>
          <a:p>
            <a:r>
              <a:rPr lang="en-US" sz="1200" kern="1200" dirty="0">
                <a:solidFill>
                  <a:schemeClr val="tx1"/>
                </a:solidFill>
                <a:effectLst/>
                <a:latin typeface="+mn-lt"/>
                <a:ea typeface="+mn-ea"/>
                <a:cs typeface="+mn-cs"/>
              </a:rPr>
              <a:t>5. Demographic-specific attrition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Predicting employee attrition can assist a company in making the necessary preventative measures to decrease it and aid in making better hiring decisions. HR departments can consequently use employee data to predict attrition and the possible reasons behind it and take appropriate measures to prevent it.</a:t>
            </a:r>
          </a:p>
          <a:p>
            <a:endParaRPr lang="en-US" dirty="0"/>
          </a:p>
        </p:txBody>
      </p:sp>
      <p:sp>
        <p:nvSpPr>
          <p:cNvPr id="4" name="Slide Number Placeholder 3"/>
          <p:cNvSpPr>
            <a:spLocks noGrp="1"/>
          </p:cNvSpPr>
          <p:nvPr>
            <p:ph type="sldNum" sz="quarter" idx="5"/>
          </p:nvPr>
        </p:nvSpPr>
        <p:spPr/>
        <p:txBody>
          <a:bodyPr/>
          <a:lstStyle/>
          <a:p>
            <a:fld id="{0DB05C3D-CB0C-E148-BAEC-CDF69758CBF5}" type="slidenum">
              <a:rPr lang="en-US" smtClean="0"/>
              <a:t>4</a:t>
            </a:fld>
            <a:endParaRPr lang="en-US"/>
          </a:p>
        </p:txBody>
      </p:sp>
    </p:spTree>
    <p:extLst>
      <p:ext uri="{BB962C8B-B14F-4D97-AF65-F5344CB8AC3E}">
        <p14:creationId xmlns:p14="http://schemas.microsoft.com/office/powerpoint/2010/main" val="2092359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obtained my data through the Kaggle website. This data is a fictional data set created by IBM data scientists. It consists of 35 features selected by the data scientists that are various potential factors that could lead to employee attrition throughout a company. These features range from Age to Education to years with the company.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wanted to obtain a count of the number of employee attrition by taking a closer look at the employees that stayed, which is identified by (no) vs. the number of employees that left the company (yes). I was able to visualize this count using the seaborn Python library:</a:t>
            </a:r>
            <a:r>
              <a:rPr lang="en-US" dirty="0">
                <a:effectLst/>
              </a:rPr>
              <a:t> </a:t>
            </a:r>
            <a:endParaRPr lang="en-US" dirty="0"/>
          </a:p>
        </p:txBody>
      </p:sp>
      <p:sp>
        <p:nvSpPr>
          <p:cNvPr id="4" name="Slide Number Placeholder 3"/>
          <p:cNvSpPr>
            <a:spLocks noGrp="1"/>
          </p:cNvSpPr>
          <p:nvPr>
            <p:ph type="sldNum" sz="quarter" idx="5"/>
          </p:nvPr>
        </p:nvSpPr>
        <p:spPr/>
        <p:txBody>
          <a:bodyPr/>
          <a:lstStyle/>
          <a:p>
            <a:fld id="{0DB05C3D-CB0C-E148-BAEC-CDF69758CBF5}" type="slidenum">
              <a:rPr lang="en-US" smtClean="0"/>
              <a:t>5</a:t>
            </a:fld>
            <a:endParaRPr lang="en-US"/>
          </a:p>
        </p:txBody>
      </p:sp>
    </p:spTree>
    <p:extLst>
      <p:ext uri="{BB962C8B-B14F-4D97-AF65-F5344CB8AC3E}">
        <p14:creationId xmlns:p14="http://schemas.microsoft.com/office/powerpoint/2010/main" val="882731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slide here represents how age and monthly income affect attrition regarding the data. To do this, I wanted to show the number of employees who left and stayed by age and examine the monthly income using 'sns.pairplot'. The data shows that the highest count of employee attrition ranges between the ages of 29 and 31, and the highest retention age is between 34 and 35.  </a:t>
            </a:r>
          </a:p>
          <a:p>
            <a:endParaRPr lang="en-US" dirty="0"/>
          </a:p>
        </p:txBody>
      </p:sp>
      <p:sp>
        <p:nvSpPr>
          <p:cNvPr id="4" name="Slide Number Placeholder 3"/>
          <p:cNvSpPr>
            <a:spLocks noGrp="1"/>
          </p:cNvSpPr>
          <p:nvPr>
            <p:ph type="sldNum" sz="quarter" idx="5"/>
          </p:nvPr>
        </p:nvSpPr>
        <p:spPr/>
        <p:txBody>
          <a:bodyPr/>
          <a:lstStyle/>
          <a:p>
            <a:fld id="{0DB05C3D-CB0C-E148-BAEC-CDF69758CBF5}" type="slidenum">
              <a:rPr lang="en-US" smtClean="0"/>
              <a:t>6</a:t>
            </a:fld>
            <a:endParaRPr lang="en-US"/>
          </a:p>
        </p:txBody>
      </p:sp>
    </p:spTree>
    <p:extLst>
      <p:ext uri="{BB962C8B-B14F-4D97-AF65-F5344CB8AC3E}">
        <p14:creationId xmlns:p14="http://schemas.microsoft.com/office/powerpoint/2010/main" val="462682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a simple pie chart </a:t>
            </a:r>
            <a:r>
              <a:rPr lang="en-US" sz="1200" kern="1200" dirty="0">
                <a:solidFill>
                  <a:schemeClr val="tx1"/>
                </a:solidFill>
                <a:effectLst/>
                <a:latin typeface="+mn-lt"/>
                <a:ea typeface="+mn-ea"/>
                <a:cs typeface="+mn-cs"/>
              </a:rPr>
              <a:t>to show the distribution of educational backgrounds among the employees. To visualize this, I created a pie chart of the Education fields.   </a:t>
            </a:r>
          </a:p>
          <a:p>
            <a:endParaRPr lang="en-US" dirty="0"/>
          </a:p>
        </p:txBody>
      </p:sp>
      <p:sp>
        <p:nvSpPr>
          <p:cNvPr id="4" name="Slide Number Placeholder 3"/>
          <p:cNvSpPr>
            <a:spLocks noGrp="1"/>
          </p:cNvSpPr>
          <p:nvPr>
            <p:ph type="sldNum" sz="quarter" idx="5"/>
          </p:nvPr>
        </p:nvSpPr>
        <p:spPr/>
        <p:txBody>
          <a:bodyPr/>
          <a:lstStyle/>
          <a:p>
            <a:fld id="{0DB05C3D-CB0C-E148-BAEC-CDF69758CBF5}" type="slidenum">
              <a:rPr lang="en-US" smtClean="0"/>
              <a:t>7</a:t>
            </a:fld>
            <a:endParaRPr lang="en-US"/>
          </a:p>
        </p:txBody>
      </p:sp>
    </p:spTree>
    <p:extLst>
      <p:ext uri="{BB962C8B-B14F-4D97-AF65-F5344CB8AC3E}">
        <p14:creationId xmlns:p14="http://schemas.microsoft.com/office/powerpoint/2010/main" val="28957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start my analysis, I did a deep dive into the data by taking a look at the object data types.  This lead me to delete some columns that were not needed…such as:</a:t>
            </a:r>
          </a:p>
          <a:p>
            <a:pPr marL="171450" indent="-171450">
              <a:buFont typeface="Arial" panose="020B0604020202020204" pitchFamily="34" charset="0"/>
              <a:buChar char="•"/>
            </a:pPr>
            <a:r>
              <a:rPr lang="en-US" dirty="0"/>
              <a:t>Over 18</a:t>
            </a:r>
          </a:p>
          <a:p>
            <a:pPr marL="171450" indent="-171450">
              <a:buFont typeface="Arial" panose="020B0604020202020204" pitchFamily="34" charset="0"/>
              <a:buChar char="•"/>
            </a:pPr>
            <a:r>
              <a:rPr lang="en-US" dirty="0"/>
              <a:t>StandardHours </a:t>
            </a:r>
          </a:p>
          <a:p>
            <a:pPr marL="171450" indent="-171450">
              <a:buFont typeface="Arial" panose="020B0604020202020204" pitchFamily="34" charset="0"/>
              <a:buChar char="•"/>
            </a:pPr>
            <a:r>
              <a:rPr lang="en-US" dirty="0"/>
              <a:t>EmployeeCount</a:t>
            </a:r>
          </a:p>
          <a:p>
            <a:pPr marL="171450" indent="-1714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Once the columns were removed rom the data set, </a:t>
            </a:r>
            <a:r>
              <a:rPr lang="en-US" sz="1200" kern="1200" dirty="0">
                <a:solidFill>
                  <a:schemeClr val="tx1"/>
                </a:solidFill>
                <a:effectLst/>
                <a:latin typeface="+mn-lt"/>
                <a:ea typeface="+mn-ea"/>
                <a:cs typeface="+mn-cs"/>
              </a:rPr>
              <a:t>I acquired the correlation of the remaining columns, which was visualized through a heatmap using the seaborn Python library. </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0DB05C3D-CB0C-E148-BAEC-CDF69758CBF5}" type="slidenum">
              <a:rPr lang="en-US" smtClean="0"/>
              <a:t>8</a:t>
            </a:fld>
            <a:endParaRPr lang="en-US"/>
          </a:p>
        </p:txBody>
      </p:sp>
    </p:spTree>
    <p:extLst>
      <p:ext uri="{BB962C8B-B14F-4D97-AF65-F5344CB8AC3E}">
        <p14:creationId xmlns:p14="http://schemas.microsoft.com/office/powerpoint/2010/main" val="1677227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prepare the data for the model, I transformed the non-numeric columns into numerical ones using the LabelEncoder from sklearn.preprocessing. I then moved on to conduct a minor data transformation to create a new column to store the age value. This transformation is only to put the age values at the end of the data set. Then remove the column 'Age' from the front of the data set so that the target column of 'Attrition' is first. To commence the modeling process, I split the data into independent 'X' and dependent 'Y' data. The data set was divided into 75% training and 25% testing. After splitting the data, I then applied the Random Forest Classifier to learn from the training data and see how accurate it was on that data.  </a:t>
            </a:r>
          </a:p>
          <a:p>
            <a:endParaRPr lang="en-US" dirty="0"/>
          </a:p>
        </p:txBody>
      </p:sp>
      <p:sp>
        <p:nvSpPr>
          <p:cNvPr id="4" name="Slide Number Placeholder 3"/>
          <p:cNvSpPr>
            <a:spLocks noGrp="1"/>
          </p:cNvSpPr>
          <p:nvPr>
            <p:ph type="sldNum" sz="quarter" idx="5"/>
          </p:nvPr>
        </p:nvSpPr>
        <p:spPr/>
        <p:txBody>
          <a:bodyPr/>
          <a:lstStyle/>
          <a:p>
            <a:fld id="{0DB05C3D-CB0C-E148-BAEC-CDF69758CBF5}" type="slidenum">
              <a:rPr lang="en-US" smtClean="0"/>
              <a:t>9</a:t>
            </a:fld>
            <a:endParaRPr lang="en-US"/>
          </a:p>
        </p:txBody>
      </p:sp>
    </p:spTree>
    <p:extLst>
      <p:ext uri="{BB962C8B-B14F-4D97-AF65-F5344CB8AC3E}">
        <p14:creationId xmlns:p14="http://schemas.microsoft.com/office/powerpoint/2010/main" val="3446443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10/20/22</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26924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61338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10/20/22</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42278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210157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10/20/22</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47090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30561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41781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870483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48179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10/20/22</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39922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70354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10/20/22</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3444546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tiff"/><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16.tiff"/><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3.tiff"/><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4.tiff"/><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2.tiff"/><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043EE-76A6-0242-92DE-DFBB7672547D}"/>
              </a:ext>
            </a:extLst>
          </p:cNvPr>
          <p:cNvSpPr>
            <a:spLocks noGrp="1"/>
          </p:cNvSpPr>
          <p:nvPr>
            <p:ph type="ctrTitle"/>
          </p:nvPr>
        </p:nvSpPr>
        <p:spPr/>
        <p:txBody>
          <a:bodyPr/>
          <a:lstStyle/>
          <a:p>
            <a:pPr algn="ctr"/>
            <a:r>
              <a:rPr lang="en-US" b="1" i="1" dirty="0"/>
              <a:t>Employee Attrition prediction</a:t>
            </a:r>
          </a:p>
        </p:txBody>
      </p:sp>
      <p:sp>
        <p:nvSpPr>
          <p:cNvPr id="3" name="Subtitle 2">
            <a:extLst>
              <a:ext uri="{FF2B5EF4-FFF2-40B4-BE49-F238E27FC236}">
                <a16:creationId xmlns:a16="http://schemas.microsoft.com/office/drawing/2014/main" id="{E4A59C06-EA81-694D-AC15-1CA239F16606}"/>
              </a:ext>
            </a:extLst>
          </p:cNvPr>
          <p:cNvSpPr>
            <a:spLocks noGrp="1"/>
          </p:cNvSpPr>
          <p:nvPr>
            <p:ph type="subTitle" idx="1"/>
          </p:nvPr>
        </p:nvSpPr>
        <p:spPr>
          <a:xfrm>
            <a:off x="677447" y="5351800"/>
            <a:ext cx="10993546" cy="1000875"/>
          </a:xfrm>
        </p:spPr>
        <p:txBody>
          <a:bodyPr>
            <a:normAutofit fontScale="92500" lnSpcReduction="20000"/>
          </a:bodyPr>
          <a:lstStyle/>
          <a:p>
            <a:pPr algn="r"/>
            <a:r>
              <a:rPr lang="en-US" dirty="0"/>
              <a:t>Keiuntae smith</a:t>
            </a:r>
          </a:p>
          <a:p>
            <a:pPr algn="r"/>
            <a:r>
              <a:rPr lang="en-US" dirty="0"/>
              <a:t>Bellevue university</a:t>
            </a:r>
          </a:p>
          <a:p>
            <a:pPr algn="r"/>
            <a:r>
              <a:rPr lang="en-US" dirty="0"/>
              <a:t>Dsc680 </a:t>
            </a:r>
          </a:p>
          <a:p>
            <a:endParaRPr lang="en-US" dirty="0"/>
          </a:p>
        </p:txBody>
      </p:sp>
      <p:pic>
        <p:nvPicPr>
          <p:cNvPr id="4" name="Picture 3">
            <a:extLst>
              <a:ext uri="{FF2B5EF4-FFF2-40B4-BE49-F238E27FC236}">
                <a16:creationId xmlns:a16="http://schemas.microsoft.com/office/drawing/2014/main" id="{CC8E958F-57F1-694B-B8C6-1D1F884B9C77}"/>
              </a:ext>
            </a:extLst>
          </p:cNvPr>
          <p:cNvPicPr>
            <a:picLocks noChangeAspect="1"/>
          </p:cNvPicPr>
          <p:nvPr/>
        </p:nvPicPr>
        <p:blipFill>
          <a:blip r:embed="rId5"/>
          <a:stretch>
            <a:fillRect/>
          </a:stretch>
        </p:blipFill>
        <p:spPr>
          <a:xfrm>
            <a:off x="414068" y="3071003"/>
            <a:ext cx="6733023" cy="3281672"/>
          </a:xfrm>
          <a:prstGeom prst="rect">
            <a:avLst/>
          </a:prstGeom>
        </p:spPr>
      </p:pic>
      <p:pic>
        <p:nvPicPr>
          <p:cNvPr id="5" name="Audio 4">
            <a:hlinkClick r:id="" action="ppaction://media"/>
            <a:extLst>
              <a:ext uri="{FF2B5EF4-FFF2-40B4-BE49-F238E27FC236}">
                <a16:creationId xmlns:a16="http://schemas.microsoft.com/office/drawing/2014/main" id="{399F8D28-41B9-294F-BCA5-B4DF378C8C3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42395765"/>
      </p:ext>
    </p:extLst>
  </p:cSld>
  <p:clrMapOvr>
    <a:masterClrMapping/>
  </p:clrMapOvr>
  <mc:AlternateContent xmlns:mc="http://schemas.openxmlformats.org/markup-compatibility/2006">
    <mc:Choice xmlns:p14="http://schemas.microsoft.com/office/powerpoint/2010/main" Requires="p14">
      <p:transition spd="slow" p14:dur="2000" advTm="5135"/>
    </mc:Choice>
    <mc:Fallback>
      <p:transition spd="slow" advTm="51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9DC31-1479-B448-B938-58313CF26BEC}"/>
              </a:ext>
            </a:extLst>
          </p:cNvPr>
          <p:cNvSpPr>
            <a:spLocks noGrp="1"/>
          </p:cNvSpPr>
          <p:nvPr>
            <p:ph type="title"/>
          </p:nvPr>
        </p:nvSpPr>
        <p:spPr/>
        <p:txBody>
          <a:bodyPr/>
          <a:lstStyle/>
          <a:p>
            <a:r>
              <a:rPr lang="en-US" dirty="0"/>
              <a:t>evaluations</a:t>
            </a:r>
          </a:p>
        </p:txBody>
      </p:sp>
      <p:sp>
        <p:nvSpPr>
          <p:cNvPr id="3" name="Content Placeholder 2">
            <a:extLst>
              <a:ext uri="{FF2B5EF4-FFF2-40B4-BE49-F238E27FC236}">
                <a16:creationId xmlns:a16="http://schemas.microsoft.com/office/drawing/2014/main" id="{FFCB436F-7969-A141-BA12-EDC74A99A8AF}"/>
              </a:ext>
            </a:extLst>
          </p:cNvPr>
          <p:cNvSpPr>
            <a:spLocks noGrp="1"/>
          </p:cNvSpPr>
          <p:nvPr>
            <p:ph idx="1"/>
          </p:nvPr>
        </p:nvSpPr>
        <p:spPr>
          <a:xfrm>
            <a:off x="581192" y="2180496"/>
            <a:ext cx="11029615" cy="1045783"/>
          </a:xfrm>
        </p:spPr>
        <p:txBody>
          <a:bodyPr/>
          <a:lstStyle/>
          <a:p>
            <a:r>
              <a:rPr lang="en-US" dirty="0"/>
              <a:t>Classification Accuracy Score: 0.9791288566243194 </a:t>
            </a:r>
          </a:p>
          <a:p>
            <a:r>
              <a:rPr lang="en-US" dirty="0"/>
              <a:t>Confusion Matrix Score: 0.8641304347826086 </a:t>
            </a:r>
          </a:p>
        </p:txBody>
      </p:sp>
      <p:pic>
        <p:nvPicPr>
          <p:cNvPr id="4" name="Picture 3">
            <a:extLst>
              <a:ext uri="{FF2B5EF4-FFF2-40B4-BE49-F238E27FC236}">
                <a16:creationId xmlns:a16="http://schemas.microsoft.com/office/drawing/2014/main" id="{02D50E9D-D3AF-5B4C-959F-ECAF5541862C}"/>
              </a:ext>
            </a:extLst>
          </p:cNvPr>
          <p:cNvPicPr/>
          <p:nvPr/>
        </p:nvPicPr>
        <p:blipFill>
          <a:blip r:embed="rId5">
            <a:extLst>
              <a:ext uri="{28A0092B-C50C-407E-A947-70E740481C1C}">
                <a14:useLocalDpi xmlns:a14="http://schemas.microsoft.com/office/drawing/2010/main" val="0"/>
              </a:ext>
            </a:extLst>
          </a:blip>
          <a:stretch>
            <a:fillRect/>
          </a:stretch>
        </p:blipFill>
        <p:spPr>
          <a:xfrm>
            <a:off x="581192" y="3226279"/>
            <a:ext cx="5336529" cy="3556990"/>
          </a:xfrm>
          <a:prstGeom prst="rect">
            <a:avLst/>
          </a:prstGeom>
        </p:spPr>
      </p:pic>
      <p:pic>
        <p:nvPicPr>
          <p:cNvPr id="5" name="Audio 4">
            <a:hlinkClick r:id="" action="ppaction://media"/>
            <a:extLst>
              <a:ext uri="{FF2B5EF4-FFF2-40B4-BE49-F238E27FC236}">
                <a16:creationId xmlns:a16="http://schemas.microsoft.com/office/drawing/2014/main" id="{CE29B487-46B9-FC46-AE4A-C485EAE86B1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20095285"/>
      </p:ext>
    </p:extLst>
  </p:cSld>
  <p:clrMapOvr>
    <a:masterClrMapping/>
  </p:clrMapOvr>
  <mc:AlternateContent xmlns:mc="http://schemas.openxmlformats.org/markup-compatibility/2006">
    <mc:Choice xmlns:p14="http://schemas.microsoft.com/office/powerpoint/2010/main" Requires="p14">
      <p:transition spd="slow" p14:dur="2000" advTm="34367"/>
    </mc:Choice>
    <mc:Fallback>
      <p:transition spd="slow" advTm="343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3229F-CBBD-AC45-A79D-1EB417AF34E5}"/>
              </a:ext>
            </a:extLst>
          </p:cNvPr>
          <p:cNvSpPr>
            <a:spLocks noGrp="1"/>
          </p:cNvSpPr>
          <p:nvPr>
            <p:ph type="title"/>
          </p:nvPr>
        </p:nvSpPr>
        <p:spPr/>
        <p:txBody>
          <a:bodyPr/>
          <a:lstStyle/>
          <a:p>
            <a:r>
              <a:rPr lang="en-US" dirty="0"/>
              <a:t>Evaluations (</a:t>
            </a:r>
            <a:r>
              <a:rPr lang="en-US" dirty="0" err="1"/>
              <a:t>cont</a:t>
            </a:r>
            <a:r>
              <a:rPr lang="en-US" dirty="0"/>
              <a:t>)</a:t>
            </a:r>
          </a:p>
        </p:txBody>
      </p:sp>
      <p:sp>
        <p:nvSpPr>
          <p:cNvPr id="3" name="Content Placeholder 2">
            <a:extLst>
              <a:ext uri="{FF2B5EF4-FFF2-40B4-BE49-F238E27FC236}">
                <a16:creationId xmlns:a16="http://schemas.microsoft.com/office/drawing/2014/main" id="{B630FA1F-1C39-4848-AE3E-D55E84100CCA}"/>
              </a:ext>
            </a:extLst>
          </p:cNvPr>
          <p:cNvSpPr>
            <a:spLocks noGrp="1"/>
          </p:cNvSpPr>
          <p:nvPr>
            <p:ph idx="1"/>
          </p:nvPr>
        </p:nvSpPr>
        <p:spPr>
          <a:xfrm>
            <a:off x="581192" y="2180497"/>
            <a:ext cx="11029615" cy="476440"/>
          </a:xfrm>
        </p:spPr>
        <p:txBody>
          <a:bodyPr/>
          <a:lstStyle/>
          <a:p>
            <a:r>
              <a:rPr lang="en-US" dirty="0"/>
              <a:t>Feature Importance</a:t>
            </a:r>
          </a:p>
        </p:txBody>
      </p:sp>
      <p:pic>
        <p:nvPicPr>
          <p:cNvPr id="4" name="Picture 3">
            <a:extLst>
              <a:ext uri="{FF2B5EF4-FFF2-40B4-BE49-F238E27FC236}">
                <a16:creationId xmlns:a16="http://schemas.microsoft.com/office/drawing/2014/main" id="{C7F23E86-B161-DB43-BDB6-846F1693F05A}"/>
              </a:ext>
            </a:extLst>
          </p:cNvPr>
          <p:cNvPicPr/>
          <p:nvPr/>
        </p:nvPicPr>
        <p:blipFill>
          <a:blip r:embed="rId5">
            <a:extLst>
              <a:ext uri="{28A0092B-C50C-407E-A947-70E740481C1C}">
                <a14:useLocalDpi xmlns:a14="http://schemas.microsoft.com/office/drawing/2010/main" val="0"/>
              </a:ext>
            </a:extLst>
          </a:blip>
          <a:stretch>
            <a:fillRect/>
          </a:stretch>
        </p:blipFill>
        <p:spPr>
          <a:xfrm>
            <a:off x="3502323" y="1915064"/>
            <a:ext cx="8108483" cy="4942936"/>
          </a:xfrm>
          <a:prstGeom prst="rect">
            <a:avLst/>
          </a:prstGeom>
        </p:spPr>
      </p:pic>
      <p:pic>
        <p:nvPicPr>
          <p:cNvPr id="6" name="Picture 5">
            <a:extLst>
              <a:ext uri="{FF2B5EF4-FFF2-40B4-BE49-F238E27FC236}">
                <a16:creationId xmlns:a16="http://schemas.microsoft.com/office/drawing/2014/main" id="{D8AC620D-E2B3-434F-9470-A730D750029C}"/>
              </a:ext>
            </a:extLst>
          </p:cNvPr>
          <p:cNvPicPr>
            <a:picLocks noChangeAspect="1"/>
          </p:cNvPicPr>
          <p:nvPr/>
        </p:nvPicPr>
        <p:blipFill>
          <a:blip r:embed="rId6"/>
          <a:stretch>
            <a:fillRect/>
          </a:stretch>
        </p:blipFill>
        <p:spPr>
          <a:xfrm>
            <a:off x="241539" y="2656937"/>
            <a:ext cx="2921132" cy="4201063"/>
          </a:xfrm>
          <a:prstGeom prst="rect">
            <a:avLst/>
          </a:prstGeom>
        </p:spPr>
      </p:pic>
      <p:pic>
        <p:nvPicPr>
          <p:cNvPr id="5" name="Audio 4">
            <a:hlinkClick r:id="" action="ppaction://media"/>
            <a:extLst>
              <a:ext uri="{FF2B5EF4-FFF2-40B4-BE49-F238E27FC236}">
                <a16:creationId xmlns:a16="http://schemas.microsoft.com/office/drawing/2014/main" id="{71CD4F7A-C779-F44D-A172-E7835EB1515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20166326"/>
      </p:ext>
    </p:extLst>
  </p:cSld>
  <p:clrMapOvr>
    <a:masterClrMapping/>
  </p:clrMapOvr>
  <mc:AlternateContent xmlns:mc="http://schemas.openxmlformats.org/markup-compatibility/2006">
    <mc:Choice xmlns:p14="http://schemas.microsoft.com/office/powerpoint/2010/main" Requires="p14">
      <p:transition spd="slow" p14:dur="2000" advTm="30585"/>
    </mc:Choice>
    <mc:Fallback>
      <p:transition spd="slow" advTm="305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2B5F1-25F9-0240-8C00-C66F34F8F107}"/>
              </a:ext>
            </a:extLst>
          </p:cNvPr>
          <p:cNvSpPr>
            <a:spLocks noGrp="1"/>
          </p:cNvSpPr>
          <p:nvPr>
            <p:ph type="title"/>
          </p:nvPr>
        </p:nvSpPr>
        <p:spPr/>
        <p:txBody>
          <a:bodyPr/>
          <a:lstStyle/>
          <a:p>
            <a:r>
              <a:rPr lang="en-US" dirty="0"/>
              <a:t>F</a:t>
            </a:r>
            <a:r>
              <a:rPr lang="en-US" cap="none" dirty="0"/>
              <a:t>uture </a:t>
            </a:r>
            <a:r>
              <a:rPr lang="en-US" dirty="0"/>
              <a:t>U</a:t>
            </a:r>
            <a:r>
              <a:rPr lang="en-US" cap="none" dirty="0"/>
              <a:t>ses</a:t>
            </a:r>
            <a:r>
              <a:rPr lang="en-US" dirty="0"/>
              <a:t>/A</a:t>
            </a:r>
            <a:r>
              <a:rPr lang="en-US" cap="none" dirty="0"/>
              <a:t>dditional</a:t>
            </a:r>
            <a:r>
              <a:rPr lang="en-US" dirty="0"/>
              <a:t> A</a:t>
            </a:r>
            <a:r>
              <a:rPr lang="en-US" cap="none" dirty="0"/>
              <a:t>pplications</a:t>
            </a:r>
            <a:endParaRPr lang="en-US" dirty="0"/>
          </a:p>
        </p:txBody>
      </p:sp>
      <p:sp>
        <p:nvSpPr>
          <p:cNvPr id="3" name="Content Placeholder 2">
            <a:extLst>
              <a:ext uri="{FF2B5EF4-FFF2-40B4-BE49-F238E27FC236}">
                <a16:creationId xmlns:a16="http://schemas.microsoft.com/office/drawing/2014/main" id="{D6420D22-7425-DD4A-B097-F7297D0A47D1}"/>
              </a:ext>
            </a:extLst>
          </p:cNvPr>
          <p:cNvSpPr>
            <a:spLocks noGrp="1"/>
          </p:cNvSpPr>
          <p:nvPr>
            <p:ph idx="1"/>
          </p:nvPr>
        </p:nvSpPr>
        <p:spPr/>
        <p:txBody>
          <a:bodyPr/>
          <a:lstStyle/>
          <a:p>
            <a:r>
              <a:rPr lang="en-US" dirty="0"/>
              <a:t>Helps companies understand which employees are at risk of departing</a:t>
            </a:r>
          </a:p>
          <a:p>
            <a:r>
              <a:rPr lang="en-US" dirty="0"/>
              <a:t>Aids in intervention for retaining employees</a:t>
            </a:r>
          </a:p>
          <a:p>
            <a:r>
              <a:rPr lang="en-US" dirty="0"/>
              <a:t>Helps HR managers understand why attrition is happening within</a:t>
            </a:r>
          </a:p>
          <a:p>
            <a:r>
              <a:rPr lang="en-US" dirty="0"/>
              <a:t>Can be used to adapt workforce strategy to align with company objectives </a:t>
            </a:r>
          </a:p>
          <a:p>
            <a:pPr marL="0" indent="0">
              <a:buNone/>
            </a:pPr>
            <a:endParaRPr lang="en-US" dirty="0"/>
          </a:p>
        </p:txBody>
      </p:sp>
      <p:pic>
        <p:nvPicPr>
          <p:cNvPr id="4" name="Audio 3">
            <a:hlinkClick r:id="" action="ppaction://media"/>
            <a:extLst>
              <a:ext uri="{FF2B5EF4-FFF2-40B4-BE49-F238E27FC236}">
                <a16:creationId xmlns:a16="http://schemas.microsoft.com/office/drawing/2014/main" id="{F29D3E32-5C53-4847-AAC1-5E051615590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06178230"/>
      </p:ext>
    </p:extLst>
  </p:cSld>
  <p:clrMapOvr>
    <a:masterClrMapping/>
  </p:clrMapOvr>
  <mc:AlternateContent xmlns:mc="http://schemas.openxmlformats.org/markup-compatibility/2006">
    <mc:Choice xmlns:p14="http://schemas.microsoft.com/office/powerpoint/2010/main" Requires="p14">
      <p:transition spd="slow" p14:dur="2000" advTm="47676"/>
    </mc:Choice>
    <mc:Fallback>
      <p:transition spd="slow" advTm="476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90E66-F692-734B-A105-D64D27BBCD90}"/>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6F4E765C-99A5-8D4E-A708-08B61EEB6098}"/>
              </a:ext>
            </a:extLst>
          </p:cNvPr>
          <p:cNvSpPr>
            <a:spLocks noGrp="1"/>
          </p:cNvSpPr>
          <p:nvPr>
            <p:ph idx="1"/>
          </p:nvPr>
        </p:nvSpPr>
        <p:spPr>
          <a:xfrm>
            <a:off x="581192" y="1576647"/>
            <a:ext cx="11029615" cy="3678303"/>
          </a:xfrm>
        </p:spPr>
        <p:txBody>
          <a:bodyPr/>
          <a:lstStyle/>
          <a:p>
            <a:pPr marL="0" indent="0">
              <a:buNone/>
            </a:pPr>
            <a:r>
              <a:rPr lang="en-US" dirty="0"/>
              <a:t>Attrition is a very under-discussed yet essential concept in business. A high attrition rate can negatively impact a company, primarily in three ways:</a:t>
            </a:r>
          </a:p>
          <a:p>
            <a:r>
              <a:rPr lang="en-US" dirty="0"/>
              <a:t>loss of institutional knowledge</a:t>
            </a:r>
          </a:p>
          <a:p>
            <a:r>
              <a:rPr lang="en-US" dirty="0"/>
              <a:t>drop in productivity</a:t>
            </a:r>
          </a:p>
          <a:p>
            <a:r>
              <a:rPr lang="en-US" dirty="0"/>
              <a:t>increase in hiring and training costs</a:t>
            </a:r>
          </a:p>
          <a:p>
            <a:pPr marL="0" indent="0">
              <a:buNone/>
            </a:pPr>
            <a:r>
              <a:rPr lang="en-US" dirty="0"/>
              <a:t>Moreover, a high attrition rate can also signify problems with a business.   While attrition happens when employees leave on any basis, including layoffs or termination, the general concern is when employees decide to leave a company. The trick with employee attrition is understanding who departs your company and why they go.</a:t>
            </a:r>
          </a:p>
        </p:txBody>
      </p:sp>
      <p:pic>
        <p:nvPicPr>
          <p:cNvPr id="4" name="Picture 3">
            <a:extLst>
              <a:ext uri="{FF2B5EF4-FFF2-40B4-BE49-F238E27FC236}">
                <a16:creationId xmlns:a16="http://schemas.microsoft.com/office/drawing/2014/main" id="{DE64F62E-9BB7-3044-9430-2B2B4765829D}"/>
              </a:ext>
            </a:extLst>
          </p:cNvPr>
          <p:cNvPicPr>
            <a:picLocks noChangeAspect="1"/>
          </p:cNvPicPr>
          <p:nvPr/>
        </p:nvPicPr>
        <p:blipFill>
          <a:blip r:embed="rId5">
            <a:alphaModFix amt="33000"/>
          </a:blip>
          <a:stretch>
            <a:fillRect/>
          </a:stretch>
        </p:blipFill>
        <p:spPr>
          <a:xfrm>
            <a:off x="3595298" y="4432300"/>
            <a:ext cx="4318000" cy="2425700"/>
          </a:xfrm>
          <a:prstGeom prst="rect">
            <a:avLst/>
          </a:prstGeom>
          <a:effectLst>
            <a:softEdge rad="457200"/>
          </a:effectLst>
        </p:spPr>
      </p:pic>
      <p:pic>
        <p:nvPicPr>
          <p:cNvPr id="5" name="Audio 4">
            <a:hlinkClick r:id="" action="ppaction://media"/>
            <a:extLst>
              <a:ext uri="{FF2B5EF4-FFF2-40B4-BE49-F238E27FC236}">
                <a16:creationId xmlns:a16="http://schemas.microsoft.com/office/drawing/2014/main" id="{993AD4A0-ACBA-EA4F-B6F1-9F18A1D255B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69184214"/>
      </p:ext>
    </p:extLst>
  </p:cSld>
  <p:clrMapOvr>
    <a:masterClrMapping/>
  </p:clrMapOvr>
  <mc:AlternateContent xmlns:mc="http://schemas.openxmlformats.org/markup-compatibility/2006">
    <mc:Choice xmlns:p14="http://schemas.microsoft.com/office/powerpoint/2010/main" Requires="p14">
      <p:transition spd="slow" p14:dur="2000" advTm="6075"/>
    </mc:Choice>
    <mc:Fallback>
      <p:transition spd="slow" advTm="60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6FE79-89E4-324E-B976-94511FE00983}"/>
              </a:ext>
            </a:extLst>
          </p:cNvPr>
          <p:cNvSpPr>
            <a:spLocks noGrp="1"/>
          </p:cNvSpPr>
          <p:nvPr>
            <p:ph type="title"/>
          </p:nvPr>
        </p:nvSpPr>
        <p:spPr/>
        <p:txBody>
          <a:bodyPr/>
          <a:lstStyle/>
          <a:p>
            <a:r>
              <a:rPr lang="en-US" dirty="0"/>
              <a:t>References</a:t>
            </a:r>
          </a:p>
        </p:txBody>
      </p:sp>
      <p:sp>
        <p:nvSpPr>
          <p:cNvPr id="4" name="Rectangle 1">
            <a:extLst>
              <a:ext uri="{FF2B5EF4-FFF2-40B4-BE49-F238E27FC236}">
                <a16:creationId xmlns:a16="http://schemas.microsoft.com/office/drawing/2014/main" id="{E03F5A88-F28F-DA41-ADAF-206968FE4555}"/>
              </a:ext>
            </a:extLst>
          </p:cNvPr>
          <p:cNvSpPr>
            <a:spLocks noGrp="1" noChangeArrowheads="1"/>
          </p:cNvSpPr>
          <p:nvPr>
            <p:ph idx="1"/>
          </p:nvPr>
        </p:nvSpPr>
        <p:spPr bwMode="auto">
          <a:xfrm>
            <a:off x="581191" y="1873715"/>
            <a:ext cx="11409525" cy="2739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04704"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BasuMallick</a:t>
            </a: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C. (2021, March 11). </a:t>
            </a: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What Is Employee Attrition? Definition, Attrition Rate, Factors, and Reduction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i="1" dirty="0">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Best Practices</a:t>
            </a: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Retrieved from Spiceworks: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https://</a:t>
            </a:r>
            <a:r>
              <a:rPr kumimoji="0" lang="en-US" altLang="en-US"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www.spiceworks.com</a:t>
            </a: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en-US" altLang="en-US"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hr</a:t>
            </a: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/engagement-retention/articles/what-is-attrition-complete-guide/</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IBM Cloud Education. (2020, December 7). </a:t>
            </a: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Random Forest</a:t>
            </a: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Retrieved from </a:t>
            </a:r>
            <a:r>
              <a:rPr kumimoji="0" lang="en-US" altLang="en-US"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IBM.com</a:t>
            </a: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https://</a:t>
            </a:r>
            <a:r>
              <a:rPr kumimoji="0" lang="en-US" altLang="en-US"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www.ibm.com</a:t>
            </a: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/cloud/learn/random-forest</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PAVANSUBHASH. (n.d.). </a:t>
            </a: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IBM HR Analytics Employee Attrition &amp; Performance</a:t>
            </a: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e Retrieved from Kaggle: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https://</a:t>
            </a:r>
            <a:r>
              <a:rPr kumimoji="0" lang="en-US" altLang="en-US"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www.kaggle.com</a:t>
            </a: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/datasets/</a:t>
            </a:r>
            <a:r>
              <a:rPr kumimoji="0" lang="en-US" altLang="en-US"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pavansubhasht</a:t>
            </a: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en-US" altLang="en-US"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ibm</a:t>
            </a: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en-US" altLang="en-US"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hr</a:t>
            </a: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-analytics-attrition-dataset</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Audio 2">
            <a:hlinkClick r:id="" action="ppaction://media"/>
            <a:extLst>
              <a:ext uri="{FF2B5EF4-FFF2-40B4-BE49-F238E27FC236}">
                <a16:creationId xmlns:a16="http://schemas.microsoft.com/office/drawing/2014/main" id="{C0B9E5BF-6091-424E-946B-8EDA85D6699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09450492"/>
      </p:ext>
    </p:extLst>
  </p:cSld>
  <p:clrMapOvr>
    <a:masterClrMapping/>
  </p:clrMapOvr>
  <mc:AlternateContent xmlns:mc="http://schemas.openxmlformats.org/markup-compatibility/2006">
    <mc:Choice xmlns:p14="http://schemas.microsoft.com/office/powerpoint/2010/main" Requires="p14">
      <p:transition spd="slow" p14:dur="2000" advTm="3081"/>
    </mc:Choice>
    <mc:Fallback>
      <p:transition spd="slow" advTm="30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A1636-8A50-EA43-97CB-CFED41AB9F45}"/>
              </a:ext>
            </a:extLst>
          </p:cNvPr>
          <p:cNvSpPr>
            <a:spLocks noGrp="1"/>
          </p:cNvSpPr>
          <p:nvPr>
            <p:ph type="title"/>
          </p:nvPr>
        </p:nvSpPr>
        <p:spPr/>
        <p:txBody>
          <a:bodyPr/>
          <a:lstStyle/>
          <a:p>
            <a:r>
              <a:rPr lang="en-US" dirty="0"/>
              <a:t>Table of contents</a:t>
            </a:r>
          </a:p>
        </p:txBody>
      </p:sp>
      <p:sp>
        <p:nvSpPr>
          <p:cNvPr id="3" name="Content Placeholder 2">
            <a:extLst>
              <a:ext uri="{FF2B5EF4-FFF2-40B4-BE49-F238E27FC236}">
                <a16:creationId xmlns:a16="http://schemas.microsoft.com/office/drawing/2014/main" id="{C9736F6F-9511-1A4B-8787-E5F1692ECDF7}"/>
              </a:ext>
            </a:extLst>
          </p:cNvPr>
          <p:cNvSpPr>
            <a:spLocks noGrp="1"/>
          </p:cNvSpPr>
          <p:nvPr>
            <p:ph idx="1"/>
          </p:nvPr>
        </p:nvSpPr>
        <p:spPr/>
        <p:txBody>
          <a:bodyPr>
            <a:normAutofit/>
          </a:bodyPr>
          <a:lstStyle/>
          <a:p>
            <a:r>
              <a:rPr lang="en-US" dirty="0"/>
              <a:t>Introduction </a:t>
            </a:r>
          </a:p>
          <a:p>
            <a:r>
              <a:rPr lang="en-US" dirty="0"/>
              <a:t>Business Problem</a:t>
            </a:r>
          </a:p>
          <a:p>
            <a:r>
              <a:rPr lang="en-US" dirty="0"/>
              <a:t>Data</a:t>
            </a:r>
          </a:p>
          <a:p>
            <a:r>
              <a:rPr lang="en-US" dirty="0"/>
              <a:t>Explanatory Data Analysis</a:t>
            </a:r>
          </a:p>
          <a:p>
            <a:r>
              <a:rPr lang="en-US" dirty="0"/>
              <a:t>Methods and Analysis</a:t>
            </a:r>
          </a:p>
          <a:p>
            <a:r>
              <a:rPr lang="en-US" dirty="0"/>
              <a:t>Modeling</a:t>
            </a:r>
          </a:p>
          <a:p>
            <a:r>
              <a:rPr lang="en-US" dirty="0"/>
              <a:t>Evaluations</a:t>
            </a:r>
          </a:p>
          <a:p>
            <a:r>
              <a:rPr lang="en-US" dirty="0"/>
              <a:t>Future Uses/Additional Applications</a:t>
            </a:r>
          </a:p>
          <a:p>
            <a:r>
              <a:rPr lang="en-US" dirty="0"/>
              <a:t>Conclusion</a:t>
            </a:r>
          </a:p>
        </p:txBody>
      </p:sp>
      <p:pic>
        <p:nvPicPr>
          <p:cNvPr id="4" name="Audio 3">
            <a:hlinkClick r:id="" action="ppaction://media"/>
            <a:extLst>
              <a:ext uri="{FF2B5EF4-FFF2-40B4-BE49-F238E27FC236}">
                <a16:creationId xmlns:a16="http://schemas.microsoft.com/office/drawing/2014/main" id="{27A76A83-E94A-4F48-B9B0-DA61F1C8A76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37867971"/>
      </p:ext>
    </p:extLst>
  </p:cSld>
  <p:clrMapOvr>
    <a:masterClrMapping/>
  </p:clrMapOvr>
  <mc:AlternateContent xmlns:mc="http://schemas.openxmlformats.org/markup-compatibility/2006">
    <mc:Choice xmlns:p14="http://schemas.microsoft.com/office/powerpoint/2010/main" Requires="p14">
      <p:transition spd="slow" p14:dur="2000" advTm="18776"/>
    </mc:Choice>
    <mc:Fallback>
      <p:transition spd="slow" advTm="187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9C6F1D-832A-4248-9A6B-79C6C720915E}"/>
              </a:ext>
            </a:extLst>
          </p:cNvPr>
          <p:cNvPicPr>
            <a:picLocks noChangeAspect="1"/>
          </p:cNvPicPr>
          <p:nvPr/>
        </p:nvPicPr>
        <p:blipFill>
          <a:blip r:embed="rId5">
            <a:alphaModFix amt="50000"/>
          </a:blip>
          <a:stretch>
            <a:fillRect/>
          </a:stretch>
        </p:blipFill>
        <p:spPr>
          <a:xfrm>
            <a:off x="1" y="1651000"/>
            <a:ext cx="12191998" cy="5207000"/>
          </a:xfrm>
          <a:prstGeom prst="rect">
            <a:avLst/>
          </a:prstGeom>
          <a:effectLst>
            <a:softEdge rad="1270000"/>
          </a:effectLst>
        </p:spPr>
      </p:pic>
      <p:sp>
        <p:nvSpPr>
          <p:cNvPr id="2" name="Title 1">
            <a:extLst>
              <a:ext uri="{FF2B5EF4-FFF2-40B4-BE49-F238E27FC236}">
                <a16:creationId xmlns:a16="http://schemas.microsoft.com/office/drawing/2014/main" id="{51A30FC2-419F-F94F-9CFB-540D74DAFAFE}"/>
              </a:ext>
            </a:extLst>
          </p:cNvPr>
          <p:cNvSpPr>
            <a:spLocks noGrp="1"/>
          </p:cNvSpPr>
          <p:nvPr>
            <p:ph type="title"/>
          </p:nvPr>
        </p:nvSpPr>
        <p:spPr/>
        <p:txBody>
          <a:bodyPr/>
          <a:lstStyle/>
          <a:p>
            <a:r>
              <a:rPr lang="en-US" cap="none" dirty="0"/>
              <a:t>INTRODUCTION</a:t>
            </a:r>
            <a:endParaRPr lang="en-US" dirty="0"/>
          </a:p>
        </p:txBody>
      </p:sp>
      <p:sp>
        <p:nvSpPr>
          <p:cNvPr id="3" name="Content Placeholder 2">
            <a:extLst>
              <a:ext uri="{FF2B5EF4-FFF2-40B4-BE49-F238E27FC236}">
                <a16:creationId xmlns:a16="http://schemas.microsoft.com/office/drawing/2014/main" id="{55D80B3E-8AD2-5C4C-8320-A82B248A331F}"/>
              </a:ext>
            </a:extLst>
          </p:cNvPr>
          <p:cNvSpPr>
            <a:spLocks noGrp="1"/>
          </p:cNvSpPr>
          <p:nvPr>
            <p:ph idx="1"/>
          </p:nvPr>
        </p:nvSpPr>
        <p:spPr/>
        <p:txBody>
          <a:bodyPr/>
          <a:lstStyle/>
          <a:p>
            <a:r>
              <a:rPr lang="en-US" dirty="0"/>
              <a:t>The topic of choice for my second project is to predict employee attrition through machine learning tactics using HR data created by IBM data scientists. </a:t>
            </a:r>
          </a:p>
          <a:p>
            <a:r>
              <a:rPr lang="en-US" dirty="0"/>
              <a:t>With attrition, the employer will not refill the position.</a:t>
            </a:r>
          </a:p>
          <a:p>
            <a:r>
              <a:rPr lang="en-US" dirty="0"/>
              <a:t>Ways Companies can prevent employee attrition include:</a:t>
            </a:r>
          </a:p>
          <a:p>
            <a:pPr lvl="1"/>
            <a:r>
              <a:rPr lang="en-US" dirty="0"/>
              <a:t>Encourage flexibility</a:t>
            </a:r>
          </a:p>
          <a:p>
            <a:pPr lvl="1"/>
            <a:r>
              <a:rPr lang="en-US" dirty="0"/>
              <a:t>Give incentives</a:t>
            </a:r>
          </a:p>
          <a:p>
            <a:pPr lvl="1"/>
            <a:r>
              <a:rPr lang="en-US" dirty="0"/>
              <a:t>Meet individual needs</a:t>
            </a:r>
          </a:p>
          <a:p>
            <a:endParaRPr lang="en-US" dirty="0"/>
          </a:p>
        </p:txBody>
      </p:sp>
      <p:pic>
        <p:nvPicPr>
          <p:cNvPr id="5" name="Audio 4">
            <a:hlinkClick r:id="" action="ppaction://media"/>
            <a:extLst>
              <a:ext uri="{FF2B5EF4-FFF2-40B4-BE49-F238E27FC236}">
                <a16:creationId xmlns:a16="http://schemas.microsoft.com/office/drawing/2014/main" id="{EEFBB7BB-D78F-404A-9FD0-2902054CC7C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55847828"/>
      </p:ext>
    </p:extLst>
  </p:cSld>
  <p:clrMapOvr>
    <a:masterClrMapping/>
  </p:clrMapOvr>
  <mc:AlternateContent xmlns:mc="http://schemas.openxmlformats.org/markup-compatibility/2006">
    <mc:Choice xmlns:p14="http://schemas.microsoft.com/office/powerpoint/2010/main" Requires="p14">
      <p:transition spd="slow" p14:dur="2000" advTm="39981"/>
    </mc:Choice>
    <mc:Fallback>
      <p:transition spd="slow" advTm="399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C13D6-DCD1-B641-A1E7-E7FDDE145EAB}"/>
              </a:ext>
            </a:extLst>
          </p:cNvPr>
          <p:cNvSpPr>
            <a:spLocks noGrp="1"/>
          </p:cNvSpPr>
          <p:nvPr>
            <p:ph type="title"/>
          </p:nvPr>
        </p:nvSpPr>
        <p:spPr/>
        <p:txBody>
          <a:bodyPr/>
          <a:lstStyle/>
          <a:p>
            <a:r>
              <a:rPr lang="en-US" cap="none" dirty="0"/>
              <a:t>BUSINESS PROBLEM</a:t>
            </a:r>
          </a:p>
        </p:txBody>
      </p:sp>
      <p:sp>
        <p:nvSpPr>
          <p:cNvPr id="3" name="Content Placeholder 2">
            <a:extLst>
              <a:ext uri="{FF2B5EF4-FFF2-40B4-BE49-F238E27FC236}">
                <a16:creationId xmlns:a16="http://schemas.microsoft.com/office/drawing/2014/main" id="{0EE82F86-1BD2-7D48-8BC6-28FCB3897BD7}"/>
              </a:ext>
            </a:extLst>
          </p:cNvPr>
          <p:cNvSpPr>
            <a:spLocks noGrp="1"/>
          </p:cNvSpPr>
          <p:nvPr>
            <p:ph idx="1"/>
          </p:nvPr>
        </p:nvSpPr>
        <p:spPr/>
        <p:txBody>
          <a:bodyPr/>
          <a:lstStyle/>
          <a:p>
            <a:r>
              <a:rPr lang="en-US" dirty="0"/>
              <a:t>Employee attrition is the gradual reduction in employee numbers that diminishes a company's force over time. The five different types are: </a:t>
            </a:r>
          </a:p>
          <a:p>
            <a:pPr lvl="1"/>
            <a:r>
              <a:rPr lang="en-US" dirty="0"/>
              <a:t>Attrition due to retirement</a:t>
            </a:r>
          </a:p>
          <a:p>
            <a:pPr lvl="1"/>
            <a:r>
              <a:rPr lang="en-US" dirty="0"/>
              <a:t>Voluntary attrition</a:t>
            </a:r>
          </a:p>
          <a:p>
            <a:pPr lvl="1"/>
            <a:r>
              <a:rPr lang="en-US" dirty="0"/>
              <a:t>Involuntary attrition</a:t>
            </a:r>
          </a:p>
          <a:p>
            <a:pPr lvl="1"/>
            <a:r>
              <a:rPr lang="en-US" dirty="0"/>
              <a:t>Internal attrition</a:t>
            </a:r>
          </a:p>
          <a:p>
            <a:pPr lvl="1"/>
            <a:r>
              <a:rPr lang="en-US" dirty="0"/>
              <a:t>Demographic-specific attrition </a:t>
            </a:r>
          </a:p>
        </p:txBody>
      </p:sp>
      <p:pic>
        <p:nvPicPr>
          <p:cNvPr id="5" name="Picture 4">
            <a:extLst>
              <a:ext uri="{FF2B5EF4-FFF2-40B4-BE49-F238E27FC236}">
                <a16:creationId xmlns:a16="http://schemas.microsoft.com/office/drawing/2014/main" id="{AF38DA87-0963-2940-9298-FBA3163CC90B}"/>
              </a:ext>
            </a:extLst>
          </p:cNvPr>
          <p:cNvPicPr>
            <a:picLocks noChangeAspect="1"/>
          </p:cNvPicPr>
          <p:nvPr/>
        </p:nvPicPr>
        <p:blipFill>
          <a:blip r:embed="rId5"/>
          <a:stretch>
            <a:fillRect/>
          </a:stretch>
        </p:blipFill>
        <p:spPr>
          <a:xfrm>
            <a:off x="4981073" y="3104147"/>
            <a:ext cx="3946359" cy="3031959"/>
          </a:xfrm>
          <a:prstGeom prst="rect">
            <a:avLst/>
          </a:prstGeom>
        </p:spPr>
      </p:pic>
      <p:pic>
        <p:nvPicPr>
          <p:cNvPr id="4" name="Audio 3">
            <a:hlinkClick r:id="" action="ppaction://media"/>
            <a:extLst>
              <a:ext uri="{FF2B5EF4-FFF2-40B4-BE49-F238E27FC236}">
                <a16:creationId xmlns:a16="http://schemas.microsoft.com/office/drawing/2014/main" id="{624C1BDE-22DC-A241-95C6-5935B697055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928254775"/>
      </p:ext>
    </p:extLst>
  </p:cSld>
  <p:clrMapOvr>
    <a:masterClrMapping/>
  </p:clrMapOvr>
  <mc:AlternateContent xmlns:mc="http://schemas.openxmlformats.org/markup-compatibility/2006">
    <mc:Choice xmlns:p14="http://schemas.microsoft.com/office/powerpoint/2010/main" Requires="p14">
      <p:transition spd="slow" p14:dur="2000" advTm="43750"/>
    </mc:Choice>
    <mc:Fallback>
      <p:transition spd="slow" advTm="43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766DE-C8DF-A14B-AF5E-7D96DCAD3C7C}"/>
              </a:ext>
            </a:extLst>
          </p:cNvPr>
          <p:cNvSpPr>
            <a:spLocks noGrp="1"/>
          </p:cNvSpPr>
          <p:nvPr>
            <p:ph type="title"/>
          </p:nvPr>
        </p:nvSpPr>
        <p:spPr/>
        <p:txBody>
          <a:bodyPr/>
          <a:lstStyle/>
          <a:p>
            <a:r>
              <a:rPr lang="en-US" dirty="0"/>
              <a:t>data</a:t>
            </a:r>
          </a:p>
        </p:txBody>
      </p:sp>
      <p:pic>
        <p:nvPicPr>
          <p:cNvPr id="5" name="Content Placeholder 4">
            <a:extLst>
              <a:ext uri="{FF2B5EF4-FFF2-40B4-BE49-F238E27FC236}">
                <a16:creationId xmlns:a16="http://schemas.microsoft.com/office/drawing/2014/main" id="{4D1B3A91-9E5D-8841-B9FB-A871CCE366BC}"/>
              </a:ext>
            </a:extLst>
          </p:cNvPr>
          <p:cNvPicPr>
            <a:picLocks noGrp="1" noChangeAspect="1"/>
          </p:cNvPicPr>
          <p:nvPr>
            <p:ph idx="1"/>
          </p:nvPr>
        </p:nvPicPr>
        <p:blipFill>
          <a:blip r:embed="rId5"/>
          <a:stretch>
            <a:fillRect/>
          </a:stretch>
        </p:blipFill>
        <p:spPr>
          <a:xfrm>
            <a:off x="479311" y="1864895"/>
            <a:ext cx="2299983" cy="4993105"/>
          </a:xfrm>
        </p:spPr>
      </p:pic>
      <p:pic>
        <p:nvPicPr>
          <p:cNvPr id="7" name="Picture 6">
            <a:extLst>
              <a:ext uri="{FF2B5EF4-FFF2-40B4-BE49-F238E27FC236}">
                <a16:creationId xmlns:a16="http://schemas.microsoft.com/office/drawing/2014/main" id="{98F0D8DD-A57F-C94B-9B7A-2F7148614A6E}"/>
              </a:ext>
            </a:extLst>
          </p:cNvPr>
          <p:cNvPicPr>
            <a:picLocks noChangeAspect="1"/>
          </p:cNvPicPr>
          <p:nvPr/>
        </p:nvPicPr>
        <p:blipFill>
          <a:blip r:embed="rId6"/>
          <a:stretch>
            <a:fillRect/>
          </a:stretch>
        </p:blipFill>
        <p:spPr>
          <a:xfrm>
            <a:off x="4201359" y="1864895"/>
            <a:ext cx="6458619" cy="4993105"/>
          </a:xfrm>
          <a:prstGeom prst="rect">
            <a:avLst/>
          </a:prstGeom>
        </p:spPr>
      </p:pic>
      <p:pic>
        <p:nvPicPr>
          <p:cNvPr id="3" name="Audio 2">
            <a:hlinkClick r:id="" action="ppaction://media"/>
            <a:extLst>
              <a:ext uri="{FF2B5EF4-FFF2-40B4-BE49-F238E27FC236}">
                <a16:creationId xmlns:a16="http://schemas.microsoft.com/office/drawing/2014/main" id="{2973FA6D-258A-9D40-8952-7588E1837DF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77931871"/>
      </p:ext>
    </p:extLst>
  </p:cSld>
  <p:clrMapOvr>
    <a:masterClrMapping/>
  </p:clrMapOvr>
  <mc:AlternateContent xmlns:mc="http://schemas.openxmlformats.org/markup-compatibility/2006">
    <mc:Choice xmlns:p14="http://schemas.microsoft.com/office/powerpoint/2010/main" Requires="p14">
      <p:transition spd="slow" p14:dur="2000" advTm="47895"/>
    </mc:Choice>
    <mc:Fallback>
      <p:transition spd="slow" advTm="478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F07B9-A19E-794C-B5B3-EBE45C01EBCA}"/>
              </a:ext>
            </a:extLst>
          </p:cNvPr>
          <p:cNvSpPr>
            <a:spLocks noGrp="1"/>
          </p:cNvSpPr>
          <p:nvPr>
            <p:ph type="title"/>
          </p:nvPr>
        </p:nvSpPr>
        <p:spPr/>
        <p:txBody>
          <a:bodyPr/>
          <a:lstStyle/>
          <a:p>
            <a:r>
              <a:rPr lang="en-US" dirty="0"/>
              <a:t>Exploratory data analysis</a:t>
            </a:r>
          </a:p>
        </p:txBody>
      </p:sp>
      <p:pic>
        <p:nvPicPr>
          <p:cNvPr id="4" name="Content Placeholder 3">
            <a:extLst>
              <a:ext uri="{FF2B5EF4-FFF2-40B4-BE49-F238E27FC236}">
                <a16:creationId xmlns:a16="http://schemas.microsoft.com/office/drawing/2014/main" id="{19049ED5-64B2-8D4B-B219-1FCF8A9659BE}"/>
              </a:ext>
            </a:extLst>
          </p:cNvPr>
          <p:cNvPicPr>
            <a:picLocks noGrp="1" noChangeAspect="1"/>
          </p:cNvPicPr>
          <p:nvPr>
            <p:ph idx="1"/>
          </p:nvPr>
        </p:nvPicPr>
        <p:blipFill>
          <a:blip r:embed="rId5"/>
          <a:stretch>
            <a:fillRect/>
          </a:stretch>
        </p:blipFill>
        <p:spPr>
          <a:xfrm>
            <a:off x="581192" y="3994484"/>
            <a:ext cx="6276808" cy="2741195"/>
          </a:xfrm>
          <a:prstGeom prst="rect">
            <a:avLst/>
          </a:prstGeom>
        </p:spPr>
      </p:pic>
      <p:pic>
        <p:nvPicPr>
          <p:cNvPr id="5" name="Picture 4">
            <a:extLst>
              <a:ext uri="{FF2B5EF4-FFF2-40B4-BE49-F238E27FC236}">
                <a16:creationId xmlns:a16="http://schemas.microsoft.com/office/drawing/2014/main" id="{87BB2E05-91DD-4048-BDD4-FB5FF7011375}"/>
              </a:ext>
            </a:extLst>
          </p:cNvPr>
          <p:cNvPicPr>
            <a:picLocks noChangeAspect="1"/>
          </p:cNvPicPr>
          <p:nvPr/>
        </p:nvPicPr>
        <p:blipFill>
          <a:blip r:embed="rId6"/>
          <a:stretch>
            <a:fillRect/>
          </a:stretch>
        </p:blipFill>
        <p:spPr>
          <a:xfrm>
            <a:off x="7134726" y="2239879"/>
            <a:ext cx="4876800" cy="4495800"/>
          </a:xfrm>
          <a:prstGeom prst="rect">
            <a:avLst/>
          </a:prstGeom>
        </p:spPr>
      </p:pic>
      <p:sp>
        <p:nvSpPr>
          <p:cNvPr id="10" name="Content Placeholder 2">
            <a:extLst>
              <a:ext uri="{FF2B5EF4-FFF2-40B4-BE49-F238E27FC236}">
                <a16:creationId xmlns:a16="http://schemas.microsoft.com/office/drawing/2014/main" id="{4EF69406-9169-A841-92C2-076AFBD6EA63}"/>
              </a:ext>
            </a:extLst>
          </p:cNvPr>
          <p:cNvSpPr txBox="1">
            <a:spLocks/>
          </p:cNvSpPr>
          <p:nvPr/>
        </p:nvSpPr>
        <p:spPr>
          <a:xfrm>
            <a:off x="581193" y="1864896"/>
            <a:ext cx="5470692" cy="204536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Bar Chart of the Count of Employees that Stayed (below)</a:t>
            </a:r>
          </a:p>
          <a:p>
            <a:r>
              <a:rPr lang="en-US" dirty="0"/>
              <a:t>Pair Plot of Age and Monthly Income (left)</a:t>
            </a:r>
          </a:p>
          <a:p>
            <a:pPr marL="0" indent="0">
              <a:buNone/>
            </a:pPr>
            <a:endParaRPr lang="en-US" dirty="0"/>
          </a:p>
        </p:txBody>
      </p:sp>
      <p:pic>
        <p:nvPicPr>
          <p:cNvPr id="3" name="Audio 2">
            <a:hlinkClick r:id="" action="ppaction://media"/>
            <a:extLst>
              <a:ext uri="{FF2B5EF4-FFF2-40B4-BE49-F238E27FC236}">
                <a16:creationId xmlns:a16="http://schemas.microsoft.com/office/drawing/2014/main" id="{6F7D57DA-015C-2849-AFEA-371F97AB0A5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60579615"/>
      </p:ext>
    </p:extLst>
  </p:cSld>
  <p:clrMapOvr>
    <a:masterClrMapping/>
  </p:clrMapOvr>
  <mc:AlternateContent xmlns:mc="http://schemas.openxmlformats.org/markup-compatibility/2006">
    <mc:Choice xmlns:p14="http://schemas.microsoft.com/office/powerpoint/2010/main" Requires="p14">
      <p:transition spd="slow" p14:dur="2000" advTm="31891"/>
    </mc:Choice>
    <mc:Fallback>
      <p:transition spd="slow" advTm="318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70D1A-8A86-7241-A32F-F99DB5183371}"/>
              </a:ext>
            </a:extLst>
          </p:cNvPr>
          <p:cNvSpPr>
            <a:spLocks noGrp="1"/>
          </p:cNvSpPr>
          <p:nvPr>
            <p:ph type="title"/>
          </p:nvPr>
        </p:nvSpPr>
        <p:spPr/>
        <p:txBody>
          <a:bodyPr/>
          <a:lstStyle/>
          <a:p>
            <a:r>
              <a:rPr lang="en-US" dirty="0"/>
              <a:t>Exploratory data analysis (</a:t>
            </a:r>
            <a:r>
              <a:rPr lang="en-US" dirty="0" err="1"/>
              <a:t>cont</a:t>
            </a:r>
            <a:r>
              <a:rPr lang="en-US" dirty="0"/>
              <a:t>)</a:t>
            </a:r>
          </a:p>
        </p:txBody>
      </p:sp>
      <p:pic>
        <p:nvPicPr>
          <p:cNvPr id="4" name="Content Placeholder 3">
            <a:extLst>
              <a:ext uri="{FF2B5EF4-FFF2-40B4-BE49-F238E27FC236}">
                <a16:creationId xmlns:a16="http://schemas.microsoft.com/office/drawing/2014/main" id="{E6429DE0-A19E-EA48-AE05-921F09D0AB66}"/>
              </a:ext>
            </a:extLst>
          </p:cNvPr>
          <p:cNvPicPr>
            <a:picLocks noGrp="1" noChangeAspect="1"/>
          </p:cNvPicPr>
          <p:nvPr>
            <p:ph idx="1"/>
          </p:nvPr>
        </p:nvPicPr>
        <p:blipFill>
          <a:blip r:embed="rId5"/>
          <a:stretch>
            <a:fillRect/>
          </a:stretch>
        </p:blipFill>
        <p:spPr>
          <a:xfrm>
            <a:off x="5335513" y="2460457"/>
            <a:ext cx="4764505" cy="3814011"/>
          </a:xfrm>
          <a:prstGeom prst="rect">
            <a:avLst/>
          </a:prstGeom>
        </p:spPr>
      </p:pic>
      <p:pic>
        <p:nvPicPr>
          <p:cNvPr id="5" name="Picture 4">
            <a:extLst>
              <a:ext uri="{FF2B5EF4-FFF2-40B4-BE49-F238E27FC236}">
                <a16:creationId xmlns:a16="http://schemas.microsoft.com/office/drawing/2014/main" id="{E5122572-3609-8A4D-BE46-5FA6022E0705}"/>
              </a:ext>
            </a:extLst>
          </p:cNvPr>
          <p:cNvPicPr>
            <a:picLocks noChangeAspect="1"/>
          </p:cNvPicPr>
          <p:nvPr/>
        </p:nvPicPr>
        <p:blipFill>
          <a:blip r:embed="rId6">
            <a:alphaModFix amt="32000"/>
          </a:blip>
          <a:stretch>
            <a:fillRect/>
          </a:stretch>
        </p:blipFill>
        <p:spPr>
          <a:xfrm>
            <a:off x="214980" y="1876926"/>
            <a:ext cx="4805594" cy="4981074"/>
          </a:xfrm>
          <a:prstGeom prst="rect">
            <a:avLst/>
          </a:prstGeom>
          <a:effectLst>
            <a:softEdge rad="1270000"/>
          </a:effectLst>
        </p:spPr>
      </p:pic>
      <p:pic>
        <p:nvPicPr>
          <p:cNvPr id="3" name="Audio 2">
            <a:hlinkClick r:id="" action="ppaction://media"/>
            <a:extLst>
              <a:ext uri="{FF2B5EF4-FFF2-40B4-BE49-F238E27FC236}">
                <a16:creationId xmlns:a16="http://schemas.microsoft.com/office/drawing/2014/main" id="{8F40E682-9CF9-2149-B7AF-A7C496DF3E4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50335714"/>
      </p:ext>
    </p:extLst>
  </p:cSld>
  <p:clrMapOvr>
    <a:masterClrMapping/>
  </p:clrMapOvr>
  <mc:AlternateContent xmlns:mc="http://schemas.openxmlformats.org/markup-compatibility/2006">
    <mc:Choice xmlns:p14="http://schemas.microsoft.com/office/powerpoint/2010/main" Requires="p14">
      <p:transition spd="slow" p14:dur="2000" advTm="12121"/>
    </mc:Choice>
    <mc:Fallback>
      <p:transition spd="slow" advTm="12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1869D-87C4-E14B-864E-4114F9625A81}"/>
              </a:ext>
            </a:extLst>
          </p:cNvPr>
          <p:cNvSpPr>
            <a:spLocks noGrp="1"/>
          </p:cNvSpPr>
          <p:nvPr>
            <p:ph type="title"/>
          </p:nvPr>
        </p:nvSpPr>
        <p:spPr/>
        <p:txBody>
          <a:bodyPr/>
          <a:lstStyle/>
          <a:p>
            <a:r>
              <a:rPr lang="en-US" dirty="0"/>
              <a:t>Methods and analysis</a:t>
            </a:r>
          </a:p>
        </p:txBody>
      </p:sp>
      <p:pic>
        <p:nvPicPr>
          <p:cNvPr id="4" name="Content Placeholder 3">
            <a:extLst>
              <a:ext uri="{FF2B5EF4-FFF2-40B4-BE49-F238E27FC236}">
                <a16:creationId xmlns:a16="http://schemas.microsoft.com/office/drawing/2014/main" id="{4D74B8B3-D9C7-7647-BB91-A6C118D888D5}"/>
              </a:ext>
            </a:extLst>
          </p:cNvPr>
          <p:cNvPicPr>
            <a:picLocks noGrp="1"/>
          </p:cNvPicPr>
          <p:nvPr>
            <p:ph idx="1"/>
          </p:nvPr>
        </p:nvPicPr>
        <p:blipFill>
          <a:blip r:embed="rId5">
            <a:extLst>
              <a:ext uri="{28A0092B-C50C-407E-A947-70E740481C1C}">
                <a14:useLocalDpi xmlns:a14="http://schemas.microsoft.com/office/drawing/2010/main" val="0"/>
              </a:ext>
            </a:extLst>
          </a:blip>
          <a:stretch>
            <a:fillRect/>
          </a:stretch>
        </p:blipFill>
        <p:spPr>
          <a:xfrm>
            <a:off x="1345721" y="2553419"/>
            <a:ext cx="8988724" cy="4304580"/>
          </a:xfrm>
          <a:prstGeom prst="rect">
            <a:avLst/>
          </a:prstGeom>
        </p:spPr>
      </p:pic>
      <p:sp>
        <p:nvSpPr>
          <p:cNvPr id="5" name="TextBox 4">
            <a:extLst>
              <a:ext uri="{FF2B5EF4-FFF2-40B4-BE49-F238E27FC236}">
                <a16:creationId xmlns:a16="http://schemas.microsoft.com/office/drawing/2014/main" id="{812100D3-5ABE-3148-A82C-5B1F4E12AD9E}"/>
              </a:ext>
            </a:extLst>
          </p:cNvPr>
          <p:cNvSpPr txBox="1"/>
          <p:nvPr/>
        </p:nvSpPr>
        <p:spPr>
          <a:xfrm>
            <a:off x="1345721" y="1915064"/>
            <a:ext cx="3357458" cy="369332"/>
          </a:xfrm>
          <a:prstGeom prst="rect">
            <a:avLst/>
          </a:prstGeom>
          <a:noFill/>
        </p:spPr>
        <p:txBody>
          <a:bodyPr wrap="none" rtlCol="0">
            <a:spAutoFit/>
          </a:bodyPr>
          <a:lstStyle/>
          <a:p>
            <a:r>
              <a:rPr lang="en-US" dirty="0"/>
              <a:t>Correlation Heat Map of Features</a:t>
            </a:r>
          </a:p>
        </p:txBody>
      </p:sp>
      <p:pic>
        <p:nvPicPr>
          <p:cNvPr id="3" name="Audio 2">
            <a:hlinkClick r:id="" action="ppaction://media"/>
            <a:extLst>
              <a:ext uri="{FF2B5EF4-FFF2-40B4-BE49-F238E27FC236}">
                <a16:creationId xmlns:a16="http://schemas.microsoft.com/office/drawing/2014/main" id="{1F949B0A-2C4F-2C41-8BD3-E67884367B5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55321142"/>
      </p:ext>
    </p:extLst>
  </p:cSld>
  <p:clrMapOvr>
    <a:masterClrMapping/>
  </p:clrMapOvr>
  <mc:AlternateContent xmlns:mc="http://schemas.openxmlformats.org/markup-compatibility/2006">
    <mc:Choice xmlns:p14="http://schemas.microsoft.com/office/powerpoint/2010/main" Requires="p14">
      <p:transition spd="slow" p14:dur="2000" advTm="28300"/>
    </mc:Choice>
    <mc:Fallback>
      <p:transition spd="slow" advTm="28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0D712-2F5A-B740-B4F5-63D74366E50F}"/>
              </a:ext>
            </a:extLst>
          </p:cNvPr>
          <p:cNvSpPr>
            <a:spLocks noGrp="1"/>
          </p:cNvSpPr>
          <p:nvPr>
            <p:ph type="title"/>
          </p:nvPr>
        </p:nvSpPr>
        <p:spPr/>
        <p:txBody>
          <a:bodyPr/>
          <a:lstStyle/>
          <a:p>
            <a:br>
              <a:rPr lang="en-US" dirty="0"/>
            </a:br>
            <a:r>
              <a:rPr lang="en-US" dirty="0"/>
              <a:t>Methods and analysis (</a:t>
            </a:r>
            <a:r>
              <a:rPr lang="en-US" dirty="0" err="1"/>
              <a:t>cont</a:t>
            </a:r>
            <a:r>
              <a:rPr lang="en-US" dirty="0"/>
              <a:t>)</a:t>
            </a:r>
          </a:p>
        </p:txBody>
      </p:sp>
      <p:sp>
        <p:nvSpPr>
          <p:cNvPr id="3" name="Content Placeholder 2">
            <a:extLst>
              <a:ext uri="{FF2B5EF4-FFF2-40B4-BE49-F238E27FC236}">
                <a16:creationId xmlns:a16="http://schemas.microsoft.com/office/drawing/2014/main" id="{BF3A5ECE-6841-3243-ABBC-B101EFEE5A36}"/>
              </a:ext>
            </a:extLst>
          </p:cNvPr>
          <p:cNvSpPr>
            <a:spLocks noGrp="1"/>
          </p:cNvSpPr>
          <p:nvPr>
            <p:ph idx="1"/>
          </p:nvPr>
        </p:nvSpPr>
        <p:spPr/>
        <p:txBody>
          <a:bodyPr/>
          <a:lstStyle/>
          <a:p>
            <a:r>
              <a:rPr lang="en-US" dirty="0"/>
              <a:t>Transformed non-numeric columns into numerical </a:t>
            </a:r>
          </a:p>
          <a:p>
            <a:r>
              <a:rPr lang="en-US" dirty="0"/>
              <a:t>Create new column to store age value</a:t>
            </a:r>
          </a:p>
          <a:p>
            <a:r>
              <a:rPr lang="en-US" dirty="0"/>
              <a:t>Remove the column ‘Age’ from the front of data</a:t>
            </a:r>
          </a:p>
          <a:p>
            <a:r>
              <a:rPr lang="en-US" dirty="0"/>
              <a:t>Make ‘Attrition’ the first column</a:t>
            </a:r>
          </a:p>
          <a:p>
            <a:r>
              <a:rPr lang="en-US" dirty="0"/>
              <a:t>Split Data into independent ‘X’ and dependent ‘Y’ data</a:t>
            </a:r>
          </a:p>
          <a:p>
            <a:r>
              <a:rPr lang="en-US" dirty="0"/>
              <a:t>Divide date into 75% Training and 25% testing</a:t>
            </a:r>
          </a:p>
          <a:p>
            <a:r>
              <a:rPr lang="en-US" dirty="0"/>
              <a:t>Apply Random Forest Classifier</a:t>
            </a:r>
          </a:p>
        </p:txBody>
      </p:sp>
      <p:pic>
        <p:nvPicPr>
          <p:cNvPr id="6" name="Picture 5">
            <a:extLst>
              <a:ext uri="{FF2B5EF4-FFF2-40B4-BE49-F238E27FC236}">
                <a16:creationId xmlns:a16="http://schemas.microsoft.com/office/drawing/2014/main" id="{B26F04D2-5CD9-C84C-A687-288593A3CBA5}"/>
              </a:ext>
            </a:extLst>
          </p:cNvPr>
          <p:cNvPicPr>
            <a:picLocks noChangeAspect="1"/>
          </p:cNvPicPr>
          <p:nvPr/>
        </p:nvPicPr>
        <p:blipFill>
          <a:blip r:embed="rId5">
            <a:alphaModFix amt="22000"/>
          </a:blip>
          <a:stretch>
            <a:fillRect/>
          </a:stretch>
        </p:blipFill>
        <p:spPr>
          <a:xfrm>
            <a:off x="4566250" y="1863307"/>
            <a:ext cx="7625750" cy="4994693"/>
          </a:xfrm>
          <a:prstGeom prst="rect">
            <a:avLst/>
          </a:prstGeom>
          <a:effectLst>
            <a:softEdge rad="1270000"/>
          </a:effectLst>
        </p:spPr>
      </p:pic>
      <p:pic>
        <p:nvPicPr>
          <p:cNvPr id="4" name="Audio 3">
            <a:hlinkClick r:id="" action="ppaction://media"/>
            <a:extLst>
              <a:ext uri="{FF2B5EF4-FFF2-40B4-BE49-F238E27FC236}">
                <a16:creationId xmlns:a16="http://schemas.microsoft.com/office/drawing/2014/main" id="{3B977E80-3A9C-424B-A7C7-1B6D384FF0B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0965235"/>
      </p:ext>
    </p:extLst>
  </p:cSld>
  <p:clrMapOvr>
    <a:masterClrMapping/>
  </p:clrMapOvr>
  <mc:AlternateContent xmlns:mc="http://schemas.openxmlformats.org/markup-compatibility/2006">
    <mc:Choice xmlns:p14="http://schemas.microsoft.com/office/powerpoint/2010/main" Requires="p14">
      <p:transition spd="slow" p14:dur="2000" advTm="61185"/>
    </mc:Choice>
    <mc:Fallback>
      <p:transition spd="slow" advTm="611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{0BF3BA02-E2B8-F245-8FC2-5DEF39B6DD3C}tf10001123</Template>
  <TotalTime>460</TotalTime>
  <Words>1441</Words>
  <Application>Microsoft Macintosh PowerPoint</Application>
  <PresentationFormat>Widescreen</PresentationFormat>
  <Paragraphs>119</Paragraphs>
  <Slides>14</Slides>
  <Notes>13</Notes>
  <HiddenSlides>0</HiddenSlides>
  <MMClips>14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Calibri Light</vt:lpstr>
      <vt:lpstr>Gill Sans MT</vt:lpstr>
      <vt:lpstr>Times New Roman</vt:lpstr>
      <vt:lpstr>Wingdings 2</vt:lpstr>
      <vt:lpstr>Dividend</vt:lpstr>
      <vt:lpstr>Employee Attrition prediction</vt:lpstr>
      <vt:lpstr>Table of contents</vt:lpstr>
      <vt:lpstr>INTRODUCTION</vt:lpstr>
      <vt:lpstr>BUSINESS PROBLEM</vt:lpstr>
      <vt:lpstr>data</vt:lpstr>
      <vt:lpstr>Exploratory data analysis</vt:lpstr>
      <vt:lpstr>Exploratory data analysis (cont)</vt:lpstr>
      <vt:lpstr>Methods and analysis</vt:lpstr>
      <vt:lpstr> Methods and analysis (cont)</vt:lpstr>
      <vt:lpstr>evaluations</vt:lpstr>
      <vt:lpstr>Evaluations (cont)</vt:lpstr>
      <vt:lpstr>Future Uses/Additional Applications</vt:lpstr>
      <vt:lpstr>Conclusion</vt:lpstr>
      <vt:lpstr>References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Attrition prediction</dc:title>
  <dc:creator>keiuntae smith</dc:creator>
  <cp:lastModifiedBy>keiuntae smith</cp:lastModifiedBy>
  <cp:revision>18</cp:revision>
  <dcterms:created xsi:type="dcterms:W3CDTF">2022-10-19T18:57:42Z</dcterms:created>
  <dcterms:modified xsi:type="dcterms:W3CDTF">2022-10-20T16:16:22Z</dcterms:modified>
</cp:coreProperties>
</file>